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4" r:id="rId3"/>
  </p:sldMasterIdLst>
  <p:notesMasterIdLst>
    <p:notesMasterId r:id="rId25"/>
  </p:notesMasterIdLst>
  <p:handoutMasterIdLst>
    <p:handoutMasterId r:id="rId26"/>
  </p:handoutMasterIdLst>
  <p:sldIdLst>
    <p:sldId id="141168164" r:id="rId4"/>
    <p:sldId id="141168166" r:id="rId5"/>
    <p:sldId id="141168179" r:id="rId6"/>
    <p:sldId id="141168180" r:id="rId7"/>
    <p:sldId id="141168181" r:id="rId8"/>
    <p:sldId id="141168182" r:id="rId9"/>
    <p:sldId id="141168183" r:id="rId10"/>
    <p:sldId id="141168178" r:id="rId11"/>
    <p:sldId id="141168165" r:id="rId12"/>
    <p:sldId id="290" r:id="rId13"/>
    <p:sldId id="141168160" r:id="rId14"/>
    <p:sldId id="141168177" r:id="rId15"/>
    <p:sldId id="293" r:id="rId16"/>
    <p:sldId id="141168175" r:id="rId17"/>
    <p:sldId id="141168176" r:id="rId18"/>
    <p:sldId id="264" r:id="rId19"/>
    <p:sldId id="267" r:id="rId20"/>
    <p:sldId id="268" r:id="rId21"/>
    <p:sldId id="272" r:id="rId22"/>
    <p:sldId id="273" r:id="rId23"/>
    <p:sldId id="274" r:id="rId2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F"/>
    <a:srgbClr val="E80000"/>
    <a:srgbClr val="76008A"/>
    <a:srgbClr val="00811F"/>
    <a:srgbClr val="FFF001"/>
    <a:srgbClr val="FF8B00"/>
    <a:srgbClr val="000000"/>
    <a:srgbClr val="F7F3F1"/>
    <a:srgbClr val="DBFBFB"/>
    <a:srgbClr val="E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E4A56-5D67-E645-835B-29EA19C378C6}" v="32" dt="2026-01-20T10:49:51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55" autoAdjust="0"/>
    <p:restoredTop sz="95694"/>
  </p:normalViewPr>
  <p:slideViewPr>
    <p:cSldViewPr snapToObjects="1">
      <p:cViewPr varScale="1">
        <p:scale>
          <a:sx n="81" d="100"/>
          <a:sy n="81" d="100"/>
        </p:scale>
        <p:origin x="208" y="312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undo custSel addSld delSld modSld modMainMaster">
      <pc:chgData name="Sameh Saeed" userId="2c0a189a-0f7c-4206-8181-9a10555249db" providerId="ADAL" clId="{852638DA-3B48-5304-BB1F-24E51C1A5FD3}" dt="2026-01-20T10:50:11.693" v="135" actId="27614"/>
      <pc:docMkLst>
        <pc:docMk/>
      </pc:docMkLst>
      <pc:sldChg chg="add del setBg">
        <pc:chgData name="Sameh Saeed" userId="2c0a189a-0f7c-4206-8181-9a10555249db" providerId="ADAL" clId="{852638DA-3B48-5304-BB1F-24E51C1A5FD3}" dt="2026-01-20T09:51:07.232" v="81"/>
        <pc:sldMkLst>
          <pc:docMk/>
          <pc:sldMk cId="0" sldId="264"/>
        </pc:sldMkLst>
      </pc:sldChg>
      <pc:sldChg chg="add">
        <pc:chgData name="Sameh Saeed" userId="2c0a189a-0f7c-4206-8181-9a10555249db" providerId="ADAL" clId="{852638DA-3B48-5304-BB1F-24E51C1A5FD3}" dt="2026-01-20T09:51:37.691" v="82"/>
        <pc:sldMkLst>
          <pc:docMk/>
          <pc:sldMk cId="0" sldId="267"/>
        </pc:sldMkLst>
      </pc:sldChg>
      <pc:sldChg chg="add">
        <pc:chgData name="Sameh Saeed" userId="2c0a189a-0f7c-4206-8181-9a10555249db" providerId="ADAL" clId="{852638DA-3B48-5304-BB1F-24E51C1A5FD3}" dt="2026-01-20T09:51:59.755" v="83"/>
        <pc:sldMkLst>
          <pc:docMk/>
          <pc:sldMk cId="0" sldId="268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2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3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4"/>
        </pc:sldMkLst>
      </pc:sldChg>
      <pc:sldChg chg="addSp delSp modSp mod">
        <pc:chgData name="Sameh Saeed" userId="2c0a189a-0f7c-4206-8181-9a10555249db" providerId="ADAL" clId="{852638DA-3B48-5304-BB1F-24E51C1A5FD3}" dt="2026-01-20T10:43:58.843" v="111" actId="20577"/>
        <pc:sldMkLst>
          <pc:docMk/>
          <pc:sldMk cId="1614369707" sldId="141168164"/>
        </pc:sldMkLst>
        <pc:spChg chg="del">
          <ac:chgData name="Sameh Saeed" userId="2c0a189a-0f7c-4206-8181-9a10555249db" providerId="ADAL" clId="{852638DA-3B48-5304-BB1F-24E51C1A5FD3}" dt="2026-01-20T09:41:40.457" v="26" actId="478"/>
          <ac:spMkLst>
            <pc:docMk/>
            <pc:sldMk cId="1614369707" sldId="141168164"/>
            <ac:spMk id="2" creationId="{8392BFBF-63F1-8911-10E4-A39432041DBB}"/>
          </ac:spMkLst>
        </pc:spChg>
        <pc:spChg chg="mod">
          <ac:chgData name="Sameh Saeed" userId="2c0a189a-0f7c-4206-8181-9a10555249db" providerId="ADAL" clId="{852638DA-3B48-5304-BB1F-24E51C1A5FD3}" dt="2026-01-20T10:43:58.843" v="111" actId="20577"/>
          <ac:spMkLst>
            <pc:docMk/>
            <pc:sldMk cId="1614369707" sldId="141168164"/>
            <ac:spMk id="6" creationId="{C9F683B6-CF41-EC42-BFCB-802BCC74C2BD}"/>
          </ac:spMkLst>
        </pc:spChg>
        <pc:picChg chg="add del mod">
          <ac:chgData name="Sameh Saeed" userId="2c0a189a-0f7c-4206-8181-9a10555249db" providerId="ADAL" clId="{852638DA-3B48-5304-BB1F-24E51C1A5FD3}" dt="2026-01-20T10:41:53.082" v="96" actId="478"/>
          <ac:picMkLst>
            <pc:docMk/>
            <pc:sldMk cId="1614369707" sldId="141168164"/>
            <ac:picMk id="2" creationId="{4B10F337-ECBF-77B3-47D3-10CC40561F0B}"/>
          </ac:picMkLst>
        </pc:picChg>
        <pc:picChg chg="del">
          <ac:chgData name="Sameh Saeed" userId="2c0a189a-0f7c-4206-8181-9a10555249db" providerId="ADAL" clId="{852638DA-3B48-5304-BB1F-24E51C1A5FD3}" dt="2026-01-20T09:41:04.707" v="23" actId="478"/>
          <ac:picMkLst>
            <pc:docMk/>
            <pc:sldMk cId="1614369707" sldId="141168164"/>
            <ac:picMk id="3" creationId="{2D011E2D-EA95-4A77-26D6-A726496EC998}"/>
          </ac:picMkLst>
        </pc:picChg>
        <pc:picChg chg="add mod">
          <ac:chgData name="Sameh Saeed" userId="2c0a189a-0f7c-4206-8181-9a10555249db" providerId="ADAL" clId="{852638DA-3B48-5304-BB1F-24E51C1A5FD3}" dt="2026-01-20T10:42:24.959" v="106" actId="14100"/>
          <ac:picMkLst>
            <pc:docMk/>
            <pc:sldMk cId="1614369707" sldId="141168164"/>
            <ac:picMk id="3" creationId="{E7228FCA-7680-B57B-6B25-1E0862C3E897}"/>
          </ac:picMkLst>
        </pc:picChg>
        <pc:picChg chg="del">
          <ac:chgData name="Sameh Saeed" userId="2c0a189a-0f7c-4206-8181-9a10555249db" providerId="ADAL" clId="{852638DA-3B48-5304-BB1F-24E51C1A5FD3}" dt="2026-01-20T10:40:35.818" v="88" actId="478"/>
          <ac:picMkLst>
            <pc:docMk/>
            <pc:sldMk cId="1614369707" sldId="141168164"/>
            <ac:picMk id="2050" creationId="{118E856A-185F-B9A1-E596-B1026EEE1CF3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44:33.908" v="116" actId="14100"/>
        <pc:sldMkLst>
          <pc:docMk/>
          <pc:sldMk cId="3099148267" sldId="141168166"/>
        </pc:sldMkLst>
        <pc:spChg chg="mod">
          <ac:chgData name="Sameh Saeed" userId="2c0a189a-0f7c-4206-8181-9a10555249db" providerId="ADAL" clId="{852638DA-3B48-5304-BB1F-24E51C1A5FD3}" dt="2026-01-20T10:44:08.924" v="113"/>
          <ac:spMkLst>
            <pc:docMk/>
            <pc:sldMk cId="3099148267" sldId="141168166"/>
            <ac:spMk id="4" creationId="{E2B4A2C7-919A-944A-9099-B209B01E910B}"/>
          </ac:spMkLst>
        </pc:spChg>
        <pc:graphicFrameChg chg="del modGraphic">
          <ac:chgData name="Sameh Saeed" userId="2c0a189a-0f7c-4206-8181-9a10555249db" providerId="ADAL" clId="{852638DA-3B48-5304-BB1F-24E51C1A5FD3}" dt="2026-01-20T10:43:50.064" v="108" actId="478"/>
          <ac:graphicFrameMkLst>
            <pc:docMk/>
            <pc:sldMk cId="3099148267" sldId="141168166"/>
            <ac:graphicFrameMk id="2" creationId="{6CEC9ECD-F542-6E0E-7C5B-71DA66EDB038}"/>
          </ac:graphicFrameMkLst>
        </pc:graphicFrameChg>
        <pc:picChg chg="add mod">
          <ac:chgData name="Sameh Saeed" userId="2c0a189a-0f7c-4206-8181-9a10555249db" providerId="ADAL" clId="{852638DA-3B48-5304-BB1F-24E51C1A5FD3}" dt="2026-01-20T10:44:33.908" v="116" actId="14100"/>
          <ac:picMkLst>
            <pc:docMk/>
            <pc:sldMk cId="3099148267" sldId="141168166"/>
            <ac:picMk id="3" creationId="{964289C2-E621-DF92-C7BF-A4E371BF6751}"/>
          </ac:picMkLst>
        </pc:picChg>
        <pc:picChg chg="del">
          <ac:chgData name="Sameh Saeed" userId="2c0a189a-0f7c-4206-8181-9a10555249db" providerId="ADAL" clId="{852638DA-3B48-5304-BB1F-24E51C1A5FD3}" dt="2026-01-20T10:43:51.588" v="109" actId="478"/>
          <ac:picMkLst>
            <pc:docMk/>
            <pc:sldMk cId="3099148267" sldId="141168166"/>
            <ac:picMk id="5" creationId="{35900EDF-B158-FF2F-BB68-BED4C1B3E031}"/>
          </ac:picMkLst>
        </pc:picChg>
      </pc:sldChg>
      <pc:sldChg chg="del">
        <pc:chgData name="Sameh Saeed" userId="2c0a189a-0f7c-4206-8181-9a10555249db" providerId="ADAL" clId="{852638DA-3B48-5304-BB1F-24E51C1A5FD3}" dt="2026-01-20T09:43:51.777" v="69" actId="2696"/>
        <pc:sldMkLst>
          <pc:docMk/>
          <pc:sldMk cId="2489434924" sldId="141168167"/>
        </pc:sldMkLst>
      </pc:sldChg>
      <pc:sldChg chg="del">
        <pc:chgData name="Sameh Saeed" userId="2c0a189a-0f7c-4206-8181-9a10555249db" providerId="ADAL" clId="{852638DA-3B48-5304-BB1F-24E51C1A5FD3}" dt="2026-01-20T09:43:51.826" v="76" actId="2696"/>
        <pc:sldMkLst>
          <pc:docMk/>
          <pc:sldMk cId="71118598" sldId="141168168"/>
        </pc:sldMkLst>
      </pc:sldChg>
      <pc:sldChg chg="del">
        <pc:chgData name="Sameh Saeed" userId="2c0a189a-0f7c-4206-8181-9a10555249db" providerId="ADAL" clId="{852638DA-3B48-5304-BB1F-24E51C1A5FD3}" dt="2026-01-20T09:43:51.830" v="77" actId="2696"/>
        <pc:sldMkLst>
          <pc:docMk/>
          <pc:sldMk cId="3244826120" sldId="141168169"/>
        </pc:sldMkLst>
      </pc:sldChg>
      <pc:sldChg chg="del">
        <pc:chgData name="Sameh Saeed" userId="2c0a189a-0f7c-4206-8181-9a10555249db" providerId="ADAL" clId="{852638DA-3B48-5304-BB1F-24E51C1A5FD3}" dt="2026-01-20T09:43:51.780" v="71" actId="2696"/>
        <pc:sldMkLst>
          <pc:docMk/>
          <pc:sldMk cId="961574583" sldId="141168170"/>
        </pc:sldMkLst>
      </pc:sldChg>
      <pc:sldChg chg="del">
        <pc:chgData name="Sameh Saeed" userId="2c0a189a-0f7c-4206-8181-9a10555249db" providerId="ADAL" clId="{852638DA-3B48-5304-BB1F-24E51C1A5FD3}" dt="2026-01-20T09:43:51.779" v="70" actId="2696"/>
        <pc:sldMkLst>
          <pc:docMk/>
          <pc:sldMk cId="1161729148" sldId="141168171"/>
        </pc:sldMkLst>
      </pc:sldChg>
      <pc:sldChg chg="del">
        <pc:chgData name="Sameh Saeed" userId="2c0a189a-0f7c-4206-8181-9a10555249db" providerId="ADAL" clId="{852638DA-3B48-5304-BB1F-24E51C1A5FD3}" dt="2026-01-20T09:43:51.781" v="72" actId="2696"/>
        <pc:sldMkLst>
          <pc:docMk/>
          <pc:sldMk cId="3085263681" sldId="141168172"/>
        </pc:sldMkLst>
      </pc:sldChg>
      <pc:sldChg chg="del">
        <pc:chgData name="Sameh Saeed" userId="2c0a189a-0f7c-4206-8181-9a10555249db" providerId="ADAL" clId="{852638DA-3B48-5304-BB1F-24E51C1A5FD3}" dt="2026-01-20T09:43:51.782" v="73" actId="2696"/>
        <pc:sldMkLst>
          <pc:docMk/>
          <pc:sldMk cId="3571843094" sldId="141168173"/>
        </pc:sldMkLst>
      </pc:sldChg>
      <pc:sldChg chg="del">
        <pc:chgData name="Sameh Saeed" userId="2c0a189a-0f7c-4206-8181-9a10555249db" providerId="ADAL" clId="{852638DA-3B48-5304-BB1F-24E51C1A5FD3}" dt="2026-01-20T09:43:51.804" v="75" actId="2696"/>
        <pc:sldMkLst>
          <pc:docMk/>
          <pc:sldMk cId="2906025844" sldId="141168174"/>
        </pc:sldMkLst>
      </pc:sldChg>
      <pc:sldChg chg="add">
        <pc:chgData name="Sameh Saeed" userId="2c0a189a-0f7c-4206-8181-9a10555249db" providerId="ADAL" clId="{852638DA-3B48-5304-BB1F-24E51C1A5FD3}" dt="2026-01-20T10:43:44.676" v="107"/>
        <pc:sldMkLst>
          <pc:docMk/>
          <pc:sldMk cId="774306997" sldId="141168178"/>
        </pc:sldMkLst>
      </pc:sldChg>
      <pc:sldChg chg="del">
        <pc:chgData name="Sameh Saeed" userId="2c0a189a-0f7c-4206-8181-9a10555249db" providerId="ADAL" clId="{852638DA-3B48-5304-BB1F-24E51C1A5FD3}" dt="2026-01-20T09:43:51.785" v="74" actId="2696"/>
        <pc:sldMkLst>
          <pc:docMk/>
          <pc:sldMk cId="3873097955" sldId="141168178"/>
        </pc:sldMkLst>
      </pc:sldChg>
      <pc:sldChg chg="addSp delSp modSp add mod modClrScheme chgLayout">
        <pc:chgData name="Sameh Saeed" userId="2c0a189a-0f7c-4206-8181-9a10555249db" providerId="ADAL" clId="{852638DA-3B48-5304-BB1F-24E51C1A5FD3}" dt="2026-01-20T10:47:30.578" v="126" actId="26606"/>
        <pc:sldMkLst>
          <pc:docMk/>
          <pc:sldMk cId="4268185134" sldId="141168179"/>
        </pc:sldMkLst>
        <pc:spChg chg="del">
          <ac:chgData name="Sameh Saeed" userId="2c0a189a-0f7c-4206-8181-9a10555249db" providerId="ADAL" clId="{852638DA-3B48-5304-BB1F-24E51C1A5FD3}" dt="2026-01-20T10:46:50.846" v="119" actId="478"/>
          <ac:spMkLst>
            <pc:docMk/>
            <pc:sldMk cId="4268185134" sldId="141168179"/>
            <ac:spMk id="4" creationId="{C36C0D13-9564-4386-63E3-6246DC565E38}"/>
          </ac:spMkLst>
        </pc:spChg>
        <pc:spChg chg="ord">
          <ac:chgData name="Sameh Saeed" userId="2c0a189a-0f7c-4206-8181-9a10555249db" providerId="ADAL" clId="{852638DA-3B48-5304-BB1F-24E51C1A5FD3}" dt="2026-01-20T10:47:30.578" v="126" actId="26606"/>
          <ac:spMkLst>
            <pc:docMk/>
            <pc:sldMk cId="4268185134" sldId="141168179"/>
            <ac:spMk id="6" creationId="{7E42D698-D79C-6F29-EC2D-E922665ED28C}"/>
          </ac:spMkLst>
        </pc:spChg>
        <pc:picChg chg="add mod">
          <ac:chgData name="Sameh Saeed" userId="2c0a189a-0f7c-4206-8181-9a10555249db" providerId="ADAL" clId="{852638DA-3B48-5304-BB1F-24E51C1A5FD3}" dt="2026-01-20T10:47:30.578" v="126" actId="26606"/>
          <ac:picMkLst>
            <pc:docMk/>
            <pc:sldMk cId="4268185134" sldId="141168179"/>
            <ac:picMk id="2" creationId="{FF25680E-D3E1-C6AD-085D-7E2E933A32F8}"/>
          </ac:picMkLst>
        </pc:picChg>
        <pc:picChg chg="del">
          <ac:chgData name="Sameh Saeed" userId="2c0a189a-0f7c-4206-8181-9a10555249db" providerId="ADAL" clId="{852638DA-3B48-5304-BB1F-24E51C1A5FD3}" dt="2026-01-20T10:46:44.246" v="118" actId="478"/>
          <ac:picMkLst>
            <pc:docMk/>
            <pc:sldMk cId="4268185134" sldId="141168179"/>
            <ac:picMk id="3" creationId="{A25C4D3F-59A0-B8E5-2E8B-99CD88F607DC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04.688" v="128" actId="26606"/>
        <pc:sldMkLst>
          <pc:docMk/>
          <pc:sldMk cId="2700746494" sldId="141168180"/>
        </pc:sldMkLst>
        <pc:spChg chg="ord">
          <ac:chgData name="Sameh Saeed" userId="2c0a189a-0f7c-4206-8181-9a10555249db" providerId="ADAL" clId="{852638DA-3B48-5304-BB1F-24E51C1A5FD3}" dt="2026-01-20T10:48:04.688" v="128" actId="26606"/>
          <ac:spMkLst>
            <pc:docMk/>
            <pc:sldMk cId="2700746494" sldId="141168180"/>
            <ac:spMk id="6" creationId="{ABC610B9-A3AC-8DB5-6CAD-FE0C31C7A257}"/>
          </ac:spMkLst>
        </pc:spChg>
        <pc:picChg chg="add mod">
          <ac:chgData name="Sameh Saeed" userId="2c0a189a-0f7c-4206-8181-9a10555249db" providerId="ADAL" clId="{852638DA-3B48-5304-BB1F-24E51C1A5FD3}" dt="2026-01-20T10:48:04.688" v="128" actId="26606"/>
          <ac:picMkLst>
            <pc:docMk/>
            <pc:sldMk cId="2700746494" sldId="141168180"/>
            <ac:picMk id="2" creationId="{DB54AFAB-B0A2-2DDA-A8AF-86237450A77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37.017" v="130" actId="26606"/>
        <pc:sldMkLst>
          <pc:docMk/>
          <pc:sldMk cId="809882199" sldId="141168181"/>
        </pc:sldMkLst>
        <pc:spChg chg="ord">
          <ac:chgData name="Sameh Saeed" userId="2c0a189a-0f7c-4206-8181-9a10555249db" providerId="ADAL" clId="{852638DA-3B48-5304-BB1F-24E51C1A5FD3}" dt="2026-01-20T10:48:37.017" v="130" actId="26606"/>
          <ac:spMkLst>
            <pc:docMk/>
            <pc:sldMk cId="809882199" sldId="141168181"/>
            <ac:spMk id="6" creationId="{480163F0-8620-520F-6886-51B21A153672}"/>
          </ac:spMkLst>
        </pc:spChg>
        <pc:picChg chg="add mod">
          <ac:chgData name="Sameh Saeed" userId="2c0a189a-0f7c-4206-8181-9a10555249db" providerId="ADAL" clId="{852638DA-3B48-5304-BB1F-24E51C1A5FD3}" dt="2026-01-20T10:48:37.017" v="130" actId="26606"/>
          <ac:picMkLst>
            <pc:docMk/>
            <pc:sldMk cId="809882199" sldId="141168181"/>
            <ac:picMk id="2" creationId="{1D8D6861-C7DB-83B8-9998-9BA7F8F5D40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9:25.018" v="132" actId="26606"/>
        <pc:sldMkLst>
          <pc:docMk/>
          <pc:sldMk cId="1204150155" sldId="141168182"/>
        </pc:sldMkLst>
        <pc:spChg chg="ord">
          <ac:chgData name="Sameh Saeed" userId="2c0a189a-0f7c-4206-8181-9a10555249db" providerId="ADAL" clId="{852638DA-3B48-5304-BB1F-24E51C1A5FD3}" dt="2026-01-20T10:49:25.018" v="132" actId="26606"/>
          <ac:spMkLst>
            <pc:docMk/>
            <pc:sldMk cId="1204150155" sldId="141168182"/>
            <ac:spMk id="6" creationId="{40CBB350-CE61-5806-9E88-B5BF008E04F0}"/>
          </ac:spMkLst>
        </pc:spChg>
        <pc:picChg chg="add mod">
          <ac:chgData name="Sameh Saeed" userId="2c0a189a-0f7c-4206-8181-9a10555249db" providerId="ADAL" clId="{852638DA-3B48-5304-BB1F-24E51C1A5FD3}" dt="2026-01-20T10:49:25.018" v="132" actId="26606"/>
          <ac:picMkLst>
            <pc:docMk/>
            <pc:sldMk cId="1204150155" sldId="141168182"/>
            <ac:picMk id="2" creationId="{C5DA2E86-263F-95D7-5A83-4729B47C9E4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50:11.693" v="135" actId="27614"/>
        <pc:sldMkLst>
          <pc:docMk/>
          <pc:sldMk cId="2210491313" sldId="141168183"/>
        </pc:sldMkLst>
        <pc:spChg chg="ord">
          <ac:chgData name="Sameh Saeed" userId="2c0a189a-0f7c-4206-8181-9a10555249db" providerId="ADAL" clId="{852638DA-3B48-5304-BB1F-24E51C1A5FD3}" dt="2026-01-20T10:50:06.453" v="134" actId="26606"/>
          <ac:spMkLst>
            <pc:docMk/>
            <pc:sldMk cId="2210491313" sldId="141168183"/>
            <ac:spMk id="6" creationId="{3F502A4E-AB1F-EE81-C6CF-2E2117AA2F9F}"/>
          </ac:spMkLst>
        </pc:spChg>
        <pc:picChg chg="add mod">
          <ac:chgData name="Sameh Saeed" userId="2c0a189a-0f7c-4206-8181-9a10555249db" providerId="ADAL" clId="{852638DA-3B48-5304-BB1F-24E51C1A5FD3}" dt="2026-01-20T10:50:11.693" v="135" actId="27614"/>
          <ac:picMkLst>
            <pc:docMk/>
            <pc:sldMk cId="2210491313" sldId="141168183"/>
            <ac:picMk id="2" creationId="{18979FA4-2EB7-E5BE-E46D-E0021038DA9B}"/>
          </ac:picMkLst>
        </pc:picChg>
      </pc:sldChg>
      <pc:sldMasterChg chg="delSp mod modSldLayout">
        <pc:chgData name="Sameh Saeed" userId="2c0a189a-0f7c-4206-8181-9a10555249db" providerId="ADAL" clId="{852638DA-3B48-5304-BB1F-24E51C1A5FD3}" dt="2026-01-20T09:41:24.045" v="25" actId="478"/>
        <pc:sldMasterMkLst>
          <pc:docMk/>
          <pc:sldMasterMk cId="2721201770" sldId="2147483670"/>
        </pc:sldMasterMkLst>
        <pc:picChg chg="del">
          <ac:chgData name="Sameh Saeed" userId="2c0a189a-0f7c-4206-8181-9a10555249db" providerId="ADAL" clId="{852638DA-3B48-5304-BB1F-24E51C1A5FD3}" dt="2026-01-20T09:41:19.844" v="24" actId="478"/>
          <ac:picMkLst>
            <pc:docMk/>
            <pc:sldMasterMk cId="2721201770" sldId="2147483670"/>
            <ac:picMk id="6" creationId="{35093E54-4108-3F77-D12B-019BDCC48DBC}"/>
          </ac:picMkLst>
        </pc:picChg>
        <pc:sldLayoutChg chg="delSp mod">
          <pc:chgData name="Sameh Saeed" userId="2c0a189a-0f7c-4206-8181-9a10555249db" providerId="ADAL" clId="{852638DA-3B48-5304-BB1F-24E51C1A5FD3}" dt="2026-01-20T09:41:24.045" v="25" actId="478"/>
          <pc:sldLayoutMkLst>
            <pc:docMk/>
            <pc:sldMasterMk cId="2721201770" sldId="2147483670"/>
            <pc:sldLayoutMk cId="2985166878" sldId="2147483671"/>
          </pc:sldLayoutMkLst>
          <pc:picChg chg="del">
            <ac:chgData name="Sameh Saeed" userId="2c0a189a-0f7c-4206-8181-9a10555249db" providerId="ADAL" clId="{852638DA-3B48-5304-BB1F-24E51C1A5FD3}" dt="2026-01-20T09:41:24.045" v="25" actId="478"/>
            <ac:picMkLst>
              <pc:docMk/>
              <pc:sldMasterMk cId="2721201770" sldId="2147483670"/>
              <pc:sldLayoutMk cId="2985166878" sldId="2147483671"/>
              <ac:picMk id="4" creationId="{05220278-5DB9-E1BD-457D-4DA14CFC4BC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1/20/26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0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327660"/>
            <a:ext cx="61341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0"/>
            <a:ext cx="3609976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6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735330"/>
            <a:ext cx="658368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6440806"/>
            <a:ext cx="658368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6"/>
            <a:ext cx="246888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6"/>
            <a:ext cx="722376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9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gradFill rotWithShape="1">
            <a:gsLst>
              <a:gs pos="0">
                <a:srgbClr val="003853"/>
              </a:gs>
              <a:gs pos="100000">
                <a:srgbClr val="001A2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en-US" sz="1150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88720" y="3749040"/>
            <a:ext cx="5212080" cy="2991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53F51-BA7A-0B34-9471-3DDAB98039EE}"/>
              </a:ext>
            </a:extLst>
          </p:cNvPr>
          <p:cNvSpPr txBox="1">
            <a:spLocks/>
          </p:cNvSpPr>
          <p:nvPr userDrawn="1"/>
        </p:nvSpPr>
        <p:spPr>
          <a:xfrm>
            <a:off x="454859" y="7714211"/>
            <a:ext cx="2022333" cy="51538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Page </a:t>
            </a:r>
            <a:fld id="{3FD999D4-B456-9943-89B7-30D56181CE18}" type="slidenum">
              <a:rPr lang="en-US" sz="192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73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1"/>
            <a:ext cx="932688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1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1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6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3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8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6"/>
            <a:ext cx="4848226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0"/>
            <a:ext cx="4848226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842136"/>
            <a:ext cx="485013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609850"/>
            <a:ext cx="485013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7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A83FE4-EEEB-EE4E-BD6B-71BF10FF7DDE}"/>
              </a:ext>
            </a:extLst>
          </p:cNvPr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Calibri" panose="020F0502020204030204" pitchFamily="34" charset="0"/>
                <a:ea typeface="IBM Plex Sans" charset="0"/>
                <a:cs typeface="Calibri" panose="020F0502020204030204" pitchFamily="34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EF33D-4C05-492F-AC89-ACB608214B80}"/>
              </a:ext>
            </a:extLst>
          </p:cNvPr>
          <p:cNvCxnSpPr/>
          <p:nvPr userDrawn="1"/>
        </p:nvCxnSpPr>
        <p:spPr>
          <a:xfrm>
            <a:off x="457201" y="7714211"/>
            <a:ext cx="13506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1"/>
            <a:ext cx="3474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2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58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24CE121-697A-4943-AD7F-0C3307F3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0" y="2811392"/>
            <a:ext cx="295530" cy="6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G" sz="3456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683B6-CF41-EC42-BFCB-802BCC74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311" y="-304394"/>
            <a:ext cx="10631323" cy="421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EgQCC</a:t>
            </a: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Security Track</a:t>
            </a: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Security Foundation</a:t>
            </a:r>
            <a:endParaRPr lang="en-US" altLang="en-EG" sz="4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algn="ctr" defTabSz="14630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8FCA-7680-B57B-6B25-1E0862C3E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27" y="3124199"/>
            <a:ext cx="8762945" cy="50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1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NIST Post-Quantum Cryptography Standardization (</a:t>
            </a:r>
            <a:r>
              <a:rPr lang="en-US" sz="3200" b="1" dirty="0">
                <a:solidFill>
                  <a:srgbClr val="E53E46"/>
                </a:solidFill>
              </a:rPr>
              <a:t>2016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2000" b="1" u="sng" dirty="0"/>
              <a:t>https://</a:t>
            </a:r>
            <a:r>
              <a:rPr lang="en-US" sz="2000" b="1" u="sng" dirty="0" err="1"/>
              <a:t>en.wikipedia.org</a:t>
            </a:r>
            <a:r>
              <a:rPr lang="en-US" sz="2000" b="1" u="sng" dirty="0"/>
              <a:t>/wiki/</a:t>
            </a:r>
            <a:r>
              <a:rPr lang="en-US" sz="2000" b="1" u="sng" dirty="0" err="1"/>
              <a:t>NIST_Post-Quantum_Cryptography_Standardization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4094E6-B715-7A0E-EF91-D8199C25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90" y="990601"/>
            <a:ext cx="12829738" cy="64371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2885A-5E5B-7C09-3E6E-6C2AAFBB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645900"/>
            <a:ext cx="9677400" cy="2583700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C324728C-E530-5F44-BB21-52D02E592F91}"/>
              </a:ext>
            </a:extLst>
          </p:cNvPr>
          <p:cNvSpPr txBox="1"/>
          <p:nvPr/>
        </p:nvSpPr>
        <p:spPr>
          <a:xfrm>
            <a:off x="336528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Problem Statement – </a:t>
            </a:r>
            <a:r>
              <a:rPr lang="en-US" sz="320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Cybersecurity Threats of Quantum Computing</a:t>
            </a: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34014-EF1C-9842-D386-88F862B0851F}"/>
              </a:ext>
            </a:extLst>
          </p:cNvPr>
          <p:cNvSpPr txBox="1"/>
          <p:nvPr/>
        </p:nvSpPr>
        <p:spPr>
          <a:xfrm>
            <a:off x="336528" y="1143000"/>
            <a:ext cx="13857773" cy="678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Cryptographically Relevant Quantum Computers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s) are emerging rapidly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Q-Day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Their increasing capacity (measured by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qubits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 and development pace pose a significant risk on current Cybersecurity. 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These quantum systems can decrypt widely used asymmetric security protocols like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Elliptical Curve 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algorithms,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(just few months ago).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Migration and secrecy maintenance time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exceed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the expected arrival time of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New legal regulations and directives are established in the US, EU, and China to address cryptographic concerns.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US" sz="2560" dirty="0">
                <a:solidFill>
                  <a:srgbClr val="000000"/>
                </a:solidFill>
                <a:latin typeface="Arial"/>
              </a:rPr>
              <a:t>     </a:t>
            </a:r>
            <a:r>
              <a:rPr lang="en-US" sz="2560" b="1" i="1" dirty="0">
                <a:solidFill>
                  <a:srgbClr val="000000"/>
                </a:solidFill>
                <a:latin typeface="Arial"/>
              </a:rPr>
              <a:t>Mosca Theorem (x + y &gt; z)</a:t>
            </a: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24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015B-87C3-E9CA-DD91-B6B0B50C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E78C881-CE5B-A251-9854-B40FEB3CC7C5}"/>
              </a:ext>
            </a:extLst>
          </p:cNvPr>
          <p:cNvSpPr txBox="1"/>
          <p:nvPr/>
        </p:nvSpPr>
        <p:spPr>
          <a:xfrm>
            <a:off x="531150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History of Cryptographic Transitions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4A055A-BD8F-41C8-9442-69E8FE1AE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77814"/>
              </p:ext>
            </p:extLst>
          </p:nvPr>
        </p:nvGraphicFramePr>
        <p:xfrm>
          <a:off x="533400" y="1199214"/>
          <a:ext cx="13521378" cy="6420784"/>
        </p:xfrm>
        <a:graphic>
          <a:graphicData uri="http://schemas.openxmlformats.org/drawingml/2006/table">
            <a:tbl>
              <a:tblPr/>
              <a:tblGrid>
                <a:gridCol w="3073459">
                  <a:extLst>
                    <a:ext uri="{9D8B030D-6E8A-4147-A177-3AD203B41FA5}">
                      <a16:colId xmlns:a16="http://schemas.microsoft.com/office/drawing/2014/main" val="3433033282"/>
                    </a:ext>
                  </a:extLst>
                </a:gridCol>
                <a:gridCol w="10447919">
                  <a:extLst>
                    <a:ext uri="{9D8B030D-6E8A-4147-A177-3AD203B41FA5}">
                      <a16:colId xmlns:a16="http://schemas.microsoft.com/office/drawing/2014/main" val="4203590510"/>
                    </a:ext>
                  </a:extLst>
                </a:gridCol>
              </a:tblGrid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1475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to 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from proprietary algorithms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53414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with 1024-bit keys, MD5, SHA1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42232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Mid-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from DES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as AES was being developed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1367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MD5 found weak; industry moved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46579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published, but 3DES still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36326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SHA2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suite due to SHA1 concerns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87816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 1024 → 2048-bit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626603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announced SHA1 collision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98710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RSA-250 (829-bit)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factored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urged shift to 2048-bit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156944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Round 3 post-quantum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algorithm selections announced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896315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first tranche of quantum-resistant standards and algorithms 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FIPS-203, FIPS-204, FIPS 205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915802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Q-Day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Shor’s Algorithm (1994) expected to break RSA, DH, ECC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 as well (October 2024)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30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51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1"/>
            <a:ext cx="14020800" cy="533400"/>
          </a:xfrm>
        </p:spPr>
        <p:txBody>
          <a:bodyPr>
            <a:noAutofit/>
          </a:bodyPr>
          <a:lstStyle/>
          <a:p>
            <a:r>
              <a:rPr lang="en-US" sz="3200" b="1" dirty="0"/>
              <a:t>Quantum-Resistant Standards for New Cryptographic Algorithms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D01127-B51D-ED28-539E-6428807E6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175073"/>
              </p:ext>
            </p:extLst>
          </p:nvPr>
        </p:nvGraphicFramePr>
        <p:xfrm>
          <a:off x="381000" y="796978"/>
          <a:ext cx="13487400" cy="68992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931">
                  <a:extLst>
                    <a:ext uri="{9D8B030D-6E8A-4147-A177-3AD203B41FA5}">
                      <a16:colId xmlns:a16="http://schemas.microsoft.com/office/drawing/2014/main" val="1549872932"/>
                    </a:ext>
                  </a:extLst>
                </a:gridCol>
                <a:gridCol w="3256554">
                  <a:extLst>
                    <a:ext uri="{9D8B030D-6E8A-4147-A177-3AD203B41FA5}">
                      <a16:colId xmlns:a16="http://schemas.microsoft.com/office/drawing/2014/main" val="3971865718"/>
                    </a:ext>
                  </a:extLst>
                </a:gridCol>
                <a:gridCol w="4160105">
                  <a:extLst>
                    <a:ext uri="{9D8B030D-6E8A-4147-A177-3AD203B41FA5}">
                      <a16:colId xmlns:a16="http://schemas.microsoft.com/office/drawing/2014/main" val="899511941"/>
                    </a:ext>
                  </a:extLst>
                </a:gridCol>
                <a:gridCol w="4164810">
                  <a:extLst>
                    <a:ext uri="{9D8B030D-6E8A-4147-A177-3AD203B41FA5}">
                      <a16:colId xmlns:a16="http://schemas.microsoft.com/office/drawing/2014/main" val="4137139247"/>
                    </a:ext>
                  </a:extLst>
                </a:gridCol>
              </a:tblGrid>
              <a:tr h="869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Region / Body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Organization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Key Initiatives &amp; Standards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Notable Algorithms </a:t>
                      </a:r>
                    </a:p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Specifications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722695625"/>
                  </a:ext>
                </a:extLst>
              </a:tr>
              <a:tr h="1679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United States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NIST</a:t>
                      </a:r>
                      <a:r>
                        <a:rPr lang="en-US" sz="1600" u="none" strike="noStrike" dirty="0">
                          <a:effectLst/>
                        </a:rPr>
                        <a:t> (National Institute of Standards and Technology)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</a:rPr>
                        <a:t> Standards 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FIPS 203</a:t>
                      </a:r>
                      <a:r>
                        <a:rPr lang="en-US" sz="1600" u="none" strike="noStrike" dirty="0">
                          <a:effectLst/>
                        </a:rPr>
                        <a:t>: ML-KEM (Kyber)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FIPS 204</a:t>
                      </a:r>
                      <a:r>
                        <a:rPr lang="en-US" sz="1600" u="none" strike="noStrike" dirty="0">
                          <a:effectLst/>
                        </a:rPr>
                        <a:t>: ML-DSA (</a:t>
                      </a:r>
                      <a:r>
                        <a:rPr lang="en-US" sz="1600" u="none" strike="noStrike" dirty="0" err="1">
                          <a:effectLst/>
                        </a:rPr>
                        <a:t>Dilithium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FIPS 205</a:t>
                      </a:r>
                      <a:r>
                        <a:rPr lang="en-US" sz="1600" u="none" strike="noStrike" dirty="0">
                          <a:effectLst/>
                        </a:rPr>
                        <a:t>: SLH-DSA (SPHINCS+)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‘-</a:t>
                      </a:r>
                      <a:r>
                        <a:rPr lang="en-US" sz="1600" b="1" u="none" strike="noStrike" dirty="0">
                          <a:effectLst/>
                        </a:rPr>
                        <a:t>ML-KEM (Kyber)</a:t>
                      </a:r>
                      <a:r>
                        <a:rPr lang="en-US" sz="1600" u="none" strike="noStrike" dirty="0">
                          <a:effectLst/>
                        </a:rPr>
                        <a:t>: Key encapsulation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ML-DSA (</a:t>
                      </a:r>
                      <a:r>
                        <a:rPr lang="en-US" sz="1600" b="1" u="none" strike="noStrike" dirty="0" err="1">
                          <a:effectLst/>
                        </a:rPr>
                        <a:t>Dilithium</a:t>
                      </a:r>
                      <a:r>
                        <a:rPr lang="en-US" sz="1600" b="1" u="none" strike="noStrike" dirty="0">
                          <a:effectLst/>
                        </a:rPr>
                        <a:t>)</a:t>
                      </a:r>
                      <a:r>
                        <a:rPr lang="en-US" sz="1600" u="none" strike="noStrike" dirty="0">
                          <a:effectLst/>
                        </a:rPr>
                        <a:t>: Digital signatures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SLH-DSA (SPHINCS+)</a:t>
                      </a:r>
                      <a:r>
                        <a:rPr lang="en-US" sz="1600" u="none" strike="noStrike" dirty="0">
                          <a:effectLst/>
                        </a:rPr>
                        <a:t>: Stateless hash-based signatures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376957520"/>
                  </a:ext>
                </a:extLst>
              </a:tr>
              <a:tr h="14415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European Union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ETSI</a:t>
                      </a:r>
                      <a:r>
                        <a:rPr lang="en-US" sz="1600" u="none" strike="noStrike" dirty="0">
                          <a:effectLst/>
                        </a:rPr>
                        <a:t> (European Telecommunications Standards Institute)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Quantum-Safe Cryptography (</a:t>
                      </a:r>
                      <a:r>
                        <a:rPr lang="en-US" sz="1600" b="1" u="none" strike="noStrike" dirty="0">
                          <a:effectLst/>
                        </a:rPr>
                        <a:t>QSC</a:t>
                      </a:r>
                      <a:r>
                        <a:rPr lang="en-US" sz="1600" u="none" strike="noStrike" dirty="0">
                          <a:effectLst/>
                        </a:rPr>
                        <a:t>) 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ETSI TS 104 015</a:t>
                      </a:r>
                      <a:r>
                        <a:rPr lang="en-US" sz="1600" u="none" strike="noStrike" dirty="0">
                          <a:effectLst/>
                        </a:rPr>
                        <a:t>: Efficient Quantum-Safe Hybrid Key Exchanges with Hidden Access Policies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effectLst/>
                        </a:rPr>
                        <a:t>Covercrypt</a:t>
                      </a:r>
                      <a:r>
                        <a:rPr lang="en-US" sz="1600" u="none" strike="noStrike" dirty="0">
                          <a:effectLst/>
                        </a:rPr>
                        <a:t>: Hybrid key encapsulation mechanism with access control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2355632758"/>
                  </a:ext>
                </a:extLst>
              </a:tr>
              <a:tr h="806146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ENISA</a:t>
                      </a:r>
                      <a:r>
                        <a:rPr lang="en-US" sz="1600" u="none" strike="noStrike" dirty="0">
                          <a:effectLst/>
                        </a:rPr>
                        <a:t> (European Union Agency for Cybersecurity)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effectLst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</a:rPr>
                        <a:t> standardization and integration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Frameworks for PQC adoption and migration strategies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1727606736"/>
                  </a:ext>
                </a:extLst>
              </a:tr>
              <a:tr h="10274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China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National Cryptography Administration (</a:t>
                      </a:r>
                      <a:r>
                        <a:rPr lang="en-US" sz="1600" b="1" u="none" strike="noStrike" dirty="0">
                          <a:effectLst/>
                        </a:rPr>
                        <a:t>NCA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National PQC standardization 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- Development of  quantum-resistant algorithms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Proprietary</a:t>
                      </a:r>
                      <a:r>
                        <a:rPr lang="en-US" sz="1600" u="none" strike="noStrike" dirty="0">
                          <a:effectLst/>
                        </a:rPr>
                        <a:t> algorithms under evaluation </a:t>
                      </a:r>
                    </a:p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(not publicly disclosed)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870568737"/>
                  </a:ext>
                </a:extLst>
              </a:tr>
              <a:tr h="1074861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Institute of Commercial Cryptography Standards (</a:t>
                      </a:r>
                      <a:r>
                        <a:rPr lang="en-US" sz="1600" b="1" u="none" strike="noStrike" dirty="0">
                          <a:effectLst/>
                        </a:rPr>
                        <a:t>ICCS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PQC Evaluation based on security, performance, and feasibility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Ongoing selection process for suitable algorithms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7085718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FC1F73B-EA79-F309-7B98-02A4BBF104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7800" y="720778"/>
            <a:ext cx="1740108" cy="12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936F-FE4A-00EB-13DF-EAD1413E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43D0C93-E23C-34F6-733C-A8002A9C457D}"/>
              </a:ext>
            </a:extLst>
          </p:cNvPr>
          <p:cNvSpPr txBox="1"/>
          <p:nvPr/>
        </p:nvSpPr>
        <p:spPr>
          <a:xfrm>
            <a:off x="456075" y="187025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Today: Harvest Now, Decrypt Later</a:t>
            </a: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02015-6A6A-9195-9DC1-A644B030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00" y="988231"/>
            <a:ext cx="9104400" cy="64793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706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AC78-A100-9F93-042B-647FDAF6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D41A4A8-6050-13FA-C26B-CC6339BC39F9}"/>
              </a:ext>
            </a:extLst>
          </p:cNvPr>
          <p:cNvSpPr txBox="1"/>
          <p:nvPr/>
        </p:nvSpPr>
        <p:spPr>
          <a:xfrm>
            <a:off x="456075" y="228600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Future (Q-Day)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5103B-23FF-2C4A-2E36-CFE5E0AFC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00" y="987572"/>
            <a:ext cx="9392400" cy="64800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91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42064"/>
            <a:ext cx="8230765" cy="67599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2870" b="1">
                <a:solidFill>
                  <a:srgbClr val="FFFFFF"/>
                </a:solidFill>
                <a:latin typeface="Montserrat"/>
              </a:rPr>
              <a:t>Projected Timelines and Expert Warnings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01" y="3026702"/>
            <a:ext cx="434328" cy="370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2987" y="2902461"/>
            <a:ext cx="3397712" cy="61873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2582" b="1">
                <a:solidFill>
                  <a:srgbClr val="FFFFFF"/>
                </a:solidFill>
                <a:latin typeface="Montserrat"/>
              </a:rPr>
              <a:t>Expert Predictions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71565" y="3794759"/>
            <a:ext cx="1120111" cy="708659"/>
          </a:xfrm>
          <a:prstGeom prst="roundRect">
            <a:avLst>
              <a:gd name="adj" fmla="val 25806"/>
            </a:avLst>
          </a:prstGeom>
          <a:solidFill>
            <a:srgbClr val="37DCF2">
              <a:alpha val="10000"/>
            </a:srgbClr>
          </a:solidFill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0151" y="3908129"/>
            <a:ext cx="868173" cy="47048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153" b="1">
                <a:solidFill>
                  <a:srgbClr val="37DCF2"/>
                </a:solidFill>
                <a:latin typeface="Montserrat"/>
              </a:rPr>
              <a:t>2029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553" y="3867666"/>
            <a:ext cx="251453" cy="1970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17444" y="3761790"/>
            <a:ext cx="1397164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Gartner Warning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4553" y="4128047"/>
            <a:ext cx="3639765" cy="36212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Classical cryptography unsafe from quantum attacks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566" y="4686299"/>
            <a:ext cx="1337276" cy="708659"/>
          </a:xfrm>
          <a:prstGeom prst="roundRect">
            <a:avLst>
              <a:gd name="adj" fmla="val 25806"/>
            </a:avLst>
          </a:prstGeom>
          <a:solidFill>
            <a:srgbClr val="FFFFFF">
              <a:alpha val="8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151" y="4799669"/>
            <a:ext cx="1044504" cy="47048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153" b="1">
                <a:solidFill>
                  <a:srgbClr val="D1D5DB"/>
                </a:solidFill>
                <a:latin typeface="Montserrat"/>
              </a:rPr>
              <a:t>2030+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717" y="4786390"/>
            <a:ext cx="251453" cy="1427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4609" y="4653330"/>
            <a:ext cx="1522198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Expert Consensus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91717" y="5019586"/>
            <a:ext cx="2397438" cy="36212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Tangible quantum threat emerges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565" y="5577841"/>
            <a:ext cx="1142971" cy="708659"/>
          </a:xfrm>
          <a:prstGeom prst="roundRect">
            <a:avLst>
              <a:gd name="adj" fmla="val 25806"/>
            </a:avLst>
          </a:prstGeom>
          <a:solidFill>
            <a:srgbClr val="FFFFFF">
              <a:alpha val="8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0151" y="5691210"/>
            <a:ext cx="879394" cy="47048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153" b="1">
                <a:solidFill>
                  <a:srgbClr val="D1D5DB"/>
                </a:solidFill>
                <a:latin typeface="Montserrat"/>
              </a:rPr>
              <a:t>2030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7412" y="5654142"/>
            <a:ext cx="251453" cy="1902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40303" y="5544871"/>
            <a:ext cx="2081646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Germany BSI Assumption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7412" y="5911126"/>
            <a:ext cx="3165276" cy="36212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Quantum computers break today's algorithms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78021" y="1428751"/>
            <a:ext cx="5120512" cy="6343650"/>
          </a:xfrm>
          <a:prstGeom prst="roundRect">
            <a:avLst>
              <a:gd name="adj" fmla="val 5357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6631" y="2303913"/>
            <a:ext cx="480047" cy="4442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783835" y="2256659"/>
            <a:ext cx="2044777" cy="56160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744"/>
              </a:lnSpc>
            </a:pPr>
            <a:r>
              <a:rPr sz="2296" b="1">
                <a:solidFill>
                  <a:srgbClr val="FFFFFF"/>
                </a:solidFill>
                <a:latin typeface="Montserrat"/>
              </a:rPr>
              <a:t>US Mandate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943851" y="3086101"/>
            <a:ext cx="2788849" cy="1965959"/>
          </a:xfrm>
          <a:prstGeom prst="roundRect">
            <a:avLst>
              <a:gd name="adj" fmla="val 9302"/>
            </a:avLst>
          </a:prstGeom>
          <a:solidFill>
            <a:srgbClr val="37DCF2">
              <a:alpha val="10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17252" y="3415825"/>
            <a:ext cx="1442048" cy="89502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6552"/>
              </a:lnSpc>
              <a:spcAft>
                <a:spcPts val="624"/>
              </a:spcAft>
            </a:pPr>
            <a:r>
              <a:rPr sz="4018" b="1">
                <a:solidFill>
                  <a:srgbClr val="37DCF2"/>
                </a:solidFill>
                <a:latin typeface="Montserrat"/>
              </a:rPr>
              <a:t>2035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38517" y="4401870"/>
            <a:ext cx="1799517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291">
                <a:solidFill>
                  <a:srgbClr val="D1D5DB"/>
                </a:solidFill>
                <a:latin typeface="Roboto"/>
              </a:rPr>
              <a:t>White House Deadline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66631" y="5326379"/>
            <a:ext cx="4343291" cy="2286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66631" y="5647911"/>
            <a:ext cx="320032" cy="27133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623819" y="5607327"/>
            <a:ext cx="1990275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Federal Systems Transition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6631" y="6136915"/>
            <a:ext cx="320032" cy="2991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623819" y="6110246"/>
            <a:ext cx="239262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Quantum-Resistant Cryptography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66631" y="6639835"/>
            <a:ext cx="320032" cy="29916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623819" y="6613167"/>
            <a:ext cx="2427895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Government Mandate Compliance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42064"/>
            <a:ext cx="6382503" cy="67599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2870" b="1">
                <a:solidFill>
                  <a:srgbClr val="FFFFFF"/>
                </a:solidFill>
                <a:latin typeface="Montserrat"/>
              </a:rPr>
              <a:t>Core Mathematical Foundations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5831" y="2363646"/>
            <a:ext cx="411469" cy="347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3" y="2314737"/>
            <a:ext cx="2038365" cy="51402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009" b="1">
                <a:solidFill>
                  <a:srgbClr val="FFFFFF"/>
                </a:solidFill>
                <a:latin typeface="Montserrat"/>
              </a:rPr>
              <a:t>Lattice-Based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74" y="3264946"/>
            <a:ext cx="228594" cy="168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3156001"/>
            <a:ext cx="1166332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SVP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5" y="3515636"/>
            <a:ext cx="1783487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Shortest Vector Problem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74" y="4087906"/>
            <a:ext cx="228594" cy="168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5" y="3978961"/>
            <a:ext cx="1175950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LWE 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4338596"/>
            <a:ext cx="1506168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Learning With Errors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8674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74" y="5274506"/>
            <a:ext cx="365750" cy="3094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582" y="5138697"/>
            <a:ext cx="146929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ML-KEM &amp; ML-DSA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1582" y="5406892"/>
            <a:ext cx="1538228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9CA3AF"/>
                </a:solidFill>
                <a:latin typeface="Roboto"/>
              </a:rPr>
              <a:t>Primary NIST standards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211949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509123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279" y="2392022"/>
            <a:ext cx="411469" cy="2908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32062" y="2314737"/>
            <a:ext cx="1789899" cy="51402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009" b="1">
                <a:solidFill>
                  <a:srgbClr val="FFFFFF"/>
                </a:solidFill>
                <a:latin typeface="Montserrat"/>
              </a:rPr>
              <a:t>Hash-Based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123" y="3264946"/>
            <a:ext cx="228594" cy="1680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29154" y="3156001"/>
            <a:ext cx="1828372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Pre-Image Resistance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9154" y="3515636"/>
            <a:ext cx="2116912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Cannot find input from output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123" y="4087906"/>
            <a:ext cx="228594" cy="1680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29154" y="3978961"/>
            <a:ext cx="1687307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Collision Resistance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29154" y="4338596"/>
            <a:ext cx="1948597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No two inputs same output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09122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9122" y="5267471"/>
            <a:ext cx="365750" cy="3235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12029" y="5138697"/>
            <a:ext cx="794435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SLH-DSA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2029" y="5406892"/>
            <a:ext cx="1554259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9CA3AF"/>
                </a:solidFill>
                <a:latin typeface="Roboto"/>
              </a:rPr>
              <a:t>High-assurance security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692398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989570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26728" y="2427494"/>
            <a:ext cx="411469" cy="2199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812509" y="2314737"/>
            <a:ext cx="1805929" cy="51402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009" b="1">
                <a:solidFill>
                  <a:srgbClr val="FFFFFF"/>
                </a:solidFill>
                <a:latin typeface="Montserrat"/>
              </a:rPr>
              <a:t>Code-Based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9570" y="3264946"/>
            <a:ext cx="228594" cy="1680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309603" y="3156001"/>
            <a:ext cx="1910125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Error-Correcting Codes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09602" y="3515636"/>
            <a:ext cx="182676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Mathematical complexity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9570" y="4087906"/>
            <a:ext cx="228594" cy="168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309603" y="3978961"/>
            <a:ext cx="1454872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McEliece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9603" y="4338596"/>
            <a:ext cx="1932567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Classic encryption scheme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989569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89569" y="5288574"/>
            <a:ext cx="365750" cy="28135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492477" y="5138697"/>
            <a:ext cx="844128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40+ Years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92478" y="5406892"/>
            <a:ext cx="1608761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9CA3AF"/>
                </a:solidFill>
                <a:latin typeface="Roboto"/>
              </a:rPr>
              <a:t>Unbroken security record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31501" y="625220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4441" y="6637314"/>
            <a:ext cx="365750" cy="2813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057349" y="6487436"/>
            <a:ext cx="1459681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Quantum-Resistant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57348" y="6755630"/>
            <a:ext cx="1837990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9CA3AF"/>
                </a:solidFill>
                <a:latin typeface="Roboto"/>
              </a:rPr>
              <a:t>Hard for quantum computers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57669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3499" y="6647863"/>
            <a:ext cx="365750" cy="26025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926406" y="6487436"/>
            <a:ext cx="1291366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Well-Understood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26407" y="6755630"/>
            <a:ext cx="1273732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9CA3AF"/>
                </a:solidFill>
                <a:latin typeface="Roboto"/>
              </a:rPr>
              <a:t>Extensively studied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429514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95345" y="6679516"/>
            <a:ext cx="365750" cy="1969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098252" y="6487436"/>
            <a:ext cx="1225642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High Assurance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98252" y="6755630"/>
            <a:ext cx="1781885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9CA3AF"/>
                </a:solidFill>
                <a:latin typeface="Roboto"/>
              </a:rPr>
              <a:t>Proven security track record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42064"/>
            <a:ext cx="5574590" cy="67599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2870" b="1">
                <a:solidFill>
                  <a:srgbClr val="FFFFFF"/>
                </a:solidFill>
                <a:latin typeface="Montserrat"/>
              </a:rPr>
              <a:t>Hybrid vs. Pure PQC Debate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01" y="1534431"/>
            <a:ext cx="434328" cy="405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2987" y="1427993"/>
            <a:ext cx="2073631" cy="61873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2582" b="1">
                <a:solidFill>
                  <a:srgbClr val="FFFFFF"/>
                </a:solidFill>
                <a:latin typeface="Montserrat"/>
              </a:rPr>
              <a:t>Pro-Hybrid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01" y="2320289"/>
            <a:ext cx="6446358" cy="4103369"/>
          </a:xfrm>
          <a:prstGeom prst="roundRect">
            <a:avLst>
              <a:gd name="adj" fmla="val 6685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rot="16200000">
            <a:off x="-1240936" y="4292725"/>
            <a:ext cx="4103369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51534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72" y="2742205"/>
            <a:ext cx="320032" cy="299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597" y="2559331"/>
            <a:ext cx="1047710" cy="39059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435" b="1">
                <a:solidFill>
                  <a:srgbClr val="FFFFFF"/>
                </a:solidFill>
                <a:latin typeface="Roboto"/>
              </a:rPr>
              <a:t>Safety 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597" y="2921277"/>
            <a:ext cx="383372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Connection remains secure if one algorithm is unbroken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1534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72" y="3645672"/>
            <a:ext cx="320032" cy="2295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1597" y="3428013"/>
            <a:ext cx="1735397" cy="39059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435" b="1">
                <a:solidFill>
                  <a:srgbClr val="FFFFFF"/>
                </a:solidFill>
                <a:latin typeface="Roboto"/>
              </a:rPr>
              <a:t>Daniel J. Bernstein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1598" y="3789956"/>
            <a:ext cx="3606102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Prominent cryptologist advocating for hybrid models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1534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972" y="4498698"/>
            <a:ext cx="320032" cy="260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91597" y="4296693"/>
            <a:ext cx="1424415" cy="39059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435" b="1">
                <a:solidFill>
                  <a:srgbClr val="FFFFFF"/>
                </a:solidFill>
                <a:latin typeface="Roboto"/>
              </a:rPr>
              <a:t>Risk Mitigation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1598" y="4658637"/>
            <a:ext cx="3745563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Many PQC proposals have been broken by researchers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01" y="6652261"/>
            <a:ext cx="6446358" cy="1120139"/>
          </a:xfrm>
          <a:prstGeom prst="roundRect">
            <a:avLst>
              <a:gd name="adj" fmla="val 24489"/>
            </a:avLst>
          </a:prstGeom>
          <a:solidFill>
            <a:srgbClr val="FF6464">
              <a:alpha val="8000"/>
            </a:srgbClr>
          </a:solidFill>
          <a:ln w="8255">
            <a:solidFill>
              <a:srgbClr val="FF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525" y="7087098"/>
            <a:ext cx="320032" cy="2504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28714" y="6859321"/>
            <a:ext cx="932293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291" b="1">
                <a:solidFill>
                  <a:srgbClr val="FFFFFF"/>
                </a:solidFill>
                <a:latin typeface="Roboto"/>
              </a:rPr>
              <a:t>Allegation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14" y="7218957"/>
            <a:ext cx="4196007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NSA and GCHQ pressured NIST to exclude hybrid approaches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2173" y="1586052"/>
            <a:ext cx="434328" cy="3026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23659" y="1427993"/>
            <a:ext cx="2185842" cy="61873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2582" b="1">
                <a:solidFill>
                  <a:srgbClr val="FFFFFF"/>
                </a:solidFill>
                <a:latin typeface="Montserrat"/>
              </a:rPr>
              <a:t>Non-Hybrid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52173" y="2320289"/>
            <a:ext cx="6446358" cy="4126230"/>
          </a:xfrm>
          <a:prstGeom prst="roundRect">
            <a:avLst>
              <a:gd name="adj" fmla="val 6648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5468307" y="4304155"/>
            <a:ext cx="4126230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72206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3644" y="2766558"/>
            <a:ext cx="320032" cy="25046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12269" y="2559331"/>
            <a:ext cx="2091264" cy="39059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435" b="1">
                <a:solidFill>
                  <a:srgbClr val="FFFFFF"/>
                </a:solidFill>
                <a:latin typeface="Roboto"/>
              </a:rPr>
              <a:t>Performance Overhead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12270" y="2921277"/>
            <a:ext cx="2602622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Increased complexity slows adoption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772206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3644" y="3645672"/>
            <a:ext cx="320032" cy="2295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12269" y="3428013"/>
            <a:ext cx="2163400" cy="39059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435" b="1">
                <a:solidFill>
                  <a:srgbClr val="FFFFFF"/>
                </a:solidFill>
                <a:latin typeface="Roboto"/>
              </a:rPr>
              <a:t>Resource Requirements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12270" y="3789956"/>
            <a:ext cx="3827317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Larger keys and signatures impact constrained systems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772206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3644" y="4479565"/>
            <a:ext cx="320032" cy="299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12270" y="4296693"/>
            <a:ext cx="1318617" cy="39059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435" b="1">
                <a:solidFill>
                  <a:srgbClr val="FFFFFF"/>
                </a:solidFill>
                <a:latin typeface="Roboto"/>
              </a:rPr>
              <a:t>NIST Position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12270" y="4795797"/>
            <a:ext cx="5211949" cy="352507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Standards are non-hybrid, NSA guidance supports direct transition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452173" y="6675120"/>
            <a:ext cx="6446358" cy="1097280"/>
          </a:xfrm>
          <a:prstGeom prst="roundRect">
            <a:avLst>
              <a:gd name="adj" fmla="val 25000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80767" y="7098528"/>
            <a:ext cx="320032" cy="25046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137957" y="6870750"/>
            <a:ext cx="1450063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291" b="1">
                <a:solidFill>
                  <a:srgbClr val="FFFFFF"/>
                </a:solidFill>
                <a:latin typeface="Roboto"/>
              </a:rPr>
              <a:t>Industry Practice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37956" y="7230387"/>
            <a:ext cx="380166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AWS and others starting with hybrid as transitional step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4904"/>
            <a:ext cx="6387312" cy="67599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2870" b="1">
                <a:solidFill>
                  <a:srgbClr val="FFFFFF"/>
                </a:solidFill>
                <a:latin typeface="Montserrat"/>
              </a:rPr>
              <a:t>Key Implementation Challenges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155447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5831" y="1753716"/>
            <a:ext cx="411469" cy="287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4" y="1674655"/>
            <a:ext cx="2814219" cy="51402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009" b="1">
                <a:solidFill>
                  <a:srgbClr val="FFFFFF"/>
                </a:solidFill>
                <a:latin typeface="Montserrat"/>
              </a:rPr>
              <a:t>Performance &amp; Size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74" y="2657139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2607361"/>
            <a:ext cx="1066946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Larger Keys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6" y="2921277"/>
            <a:ext cx="250483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Public &amp; private key sizes increased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74" y="3441103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6" y="3384600"/>
            <a:ext cx="1509374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Larger Signatures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3698517"/>
            <a:ext cx="1884477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Digital signature overhead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674" y="4226746"/>
            <a:ext cx="228594" cy="1647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706" y="4161841"/>
            <a:ext cx="1520595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Bandwidth Impact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8706" y="4475756"/>
            <a:ext cx="1701735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Increased data transfer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674" y="4978772"/>
            <a:ext cx="228594" cy="21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48705" y="4939081"/>
            <a:ext cx="1902110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Slower TLS Handshake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48706" y="5252996"/>
            <a:ext cx="1382737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Connection delays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28674" y="5795010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674" y="6038468"/>
            <a:ext cx="274313" cy="1988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94425" y="5961657"/>
            <a:ext cx="1440445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Resource intensive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200519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97693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4849" y="1649072"/>
            <a:ext cx="411469" cy="2908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20631" y="1583217"/>
            <a:ext cx="2400644" cy="51402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009" b="1">
                <a:solidFill>
                  <a:srgbClr val="FFFFFF"/>
                </a:solidFill>
                <a:latin typeface="Montserrat"/>
              </a:rPr>
              <a:t>IoT &amp; Embedded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7693" y="2457787"/>
            <a:ext cx="228594" cy="2050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7724" y="2413050"/>
            <a:ext cx="1345868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Long Lifecycles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17724" y="2726966"/>
            <a:ext cx="1958215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10-20 years device lifespan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7693" y="3246793"/>
            <a:ext cx="228594" cy="18153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724" y="3190291"/>
            <a:ext cx="1565479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Limited Resources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17724" y="3504207"/>
            <a:ext cx="2395835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Constrained computational power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97693" y="4013946"/>
            <a:ext cx="228594" cy="20170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817724" y="3967530"/>
            <a:ext cx="1865241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No Update Mechanism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17724" y="4281447"/>
            <a:ext cx="187485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No practical upgrade path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97693" y="4797910"/>
            <a:ext cx="228594" cy="1882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817724" y="4744770"/>
            <a:ext cx="1629599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Difficult to Upgrade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17724" y="5058687"/>
            <a:ext cx="1993481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Hardware redesign required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497693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97692" y="5811584"/>
            <a:ext cx="274313" cy="2640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863443" y="5767346"/>
            <a:ext cx="161837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Legacy vulnerabilities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658108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955281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92438" y="1649072"/>
            <a:ext cx="411469" cy="2908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778220" y="1583217"/>
            <a:ext cx="2064013" cy="51402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009" b="1">
                <a:solidFill>
                  <a:srgbClr val="FFFFFF"/>
                </a:solidFill>
                <a:latin typeface="Montserrat"/>
              </a:rPr>
              <a:t>Crypto-Agility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955281" y="2452742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75313" y="2413050"/>
            <a:ext cx="1302587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Easy Switching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75312" y="2726966"/>
            <a:ext cx="2206680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Replace algorithms seamlessly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55281" y="3246793"/>
            <a:ext cx="228594" cy="18153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275313" y="3190291"/>
            <a:ext cx="1360295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Quick Migration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75312" y="3504207"/>
            <a:ext cx="1943788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Rapid algorithm transitions</a:t>
            </a: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955281" y="4017309"/>
            <a:ext cx="228594" cy="1949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275313" y="3967530"/>
            <a:ext cx="1395561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Legacy Systems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75313" y="4281447"/>
            <a:ext cx="1781885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Many lack this capability</a:t>
            </a: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55281" y="4801273"/>
            <a:ext cx="228594" cy="18153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275312" y="4744770"/>
            <a:ext cx="1762649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Complex Engineering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75312" y="5058687"/>
            <a:ext cx="164562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Costly migration effort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955281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955280" y="5827015"/>
            <a:ext cx="274313" cy="2331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321032" y="5767346"/>
            <a:ext cx="1626393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Essential requirement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31501" y="680084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508722" y="7228156"/>
            <a:ext cx="365750" cy="19694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011630" y="7036076"/>
            <a:ext cx="1451666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Strategic Migration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11630" y="7304270"/>
            <a:ext cx="1753031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9CA3AF"/>
                </a:solidFill>
                <a:latin typeface="Roboto"/>
              </a:rPr>
              <a:t>Phased transition approach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2907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103467" y="7185954"/>
            <a:ext cx="365750" cy="2813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606375" y="7036076"/>
            <a:ext cx="1578303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Performance Testing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606374" y="7304270"/>
            <a:ext cx="1403576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9CA3AF"/>
                </a:solidFill>
                <a:latin typeface="Roboto"/>
              </a:rPr>
              <a:t>Evaluate impact early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38379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0469617" y="7185954"/>
            <a:ext cx="365750" cy="28135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972526" y="7036076"/>
            <a:ext cx="1522198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Vendor Engagement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972525" y="7304270"/>
            <a:ext cx="1908522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9CA3AF"/>
                </a:solidFill>
                <a:latin typeface="Roboto"/>
              </a:rPr>
              <a:t>Ensure supply chain readiness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 err="1"/>
              <a:t>EgQCC</a:t>
            </a:r>
            <a:r>
              <a:rPr lang="en-US" sz="3200" b="1" dirty="0"/>
              <a:t> Quantum Security Track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212A5-0FF8-19AA-239E-8558B3E56EFE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289C2-E621-DF92-C7BF-A4E371BF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4" y="2133600"/>
            <a:ext cx="12958136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4904"/>
            <a:ext cx="6727148" cy="67599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2870" b="1">
                <a:solidFill>
                  <a:srgbClr val="FFFFFF"/>
                </a:solidFill>
                <a:latin typeface="Montserrat"/>
              </a:rPr>
              <a:t>Five Stages of Quantum Adoption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5" y="1374780"/>
            <a:ext cx="263841" cy="42797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1722" b="1">
                <a:solidFill>
                  <a:srgbClr val="37DCF2"/>
                </a:solidFill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738" y="1354208"/>
            <a:ext cx="981986" cy="48055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1865" b="1">
                <a:solidFill>
                  <a:srgbClr val="FFFFFF"/>
                </a:solidFill>
                <a:latin typeface="Montserrat"/>
              </a:rPr>
              <a:t>Denial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955" y="2016841"/>
            <a:ext cx="205734" cy="172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8" y="1961156"/>
            <a:ext cx="2612240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View quantum as distant or irrelevant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55" y="2379284"/>
            <a:ext cx="205734" cy="179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28" y="2326917"/>
            <a:ext cx="1753031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Consider threat alarmist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2955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955" y="2925308"/>
            <a:ext cx="251453" cy="207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5847" y="2852697"/>
            <a:ext cx="1337853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Only 5% prepared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7766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2911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9113" y="1374780"/>
            <a:ext cx="307122" cy="42797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1722" b="1">
                <a:solidFill>
                  <a:srgbClr val="37DCF2"/>
                </a:solidFill>
                <a:latin typeface="Montserrat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4897" y="1354208"/>
            <a:ext cx="1565479" cy="48055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1865" b="1">
                <a:solidFill>
                  <a:srgbClr val="FFFFFF"/>
                </a:solidFill>
                <a:latin typeface="Montserrat"/>
              </a:rPr>
              <a:t>Bargaining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114" y="2020159"/>
            <a:ext cx="205734" cy="1659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6286" y="1961156"/>
            <a:ext cx="250483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Acknowledge threat but deprioritize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114" y="2379284"/>
            <a:ext cx="205734" cy="1791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26286" y="2326917"/>
            <a:ext cx="2352554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Focus on AI, cloud, other projects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2911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113" y="2920210"/>
            <a:ext cx="251453" cy="2174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6" y="2852697"/>
            <a:ext cx="1674483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"We'll deal with it later"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635249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88670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6703" y="1374780"/>
            <a:ext cx="308725" cy="42797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1722" b="1">
                <a:solidFill>
                  <a:srgbClr val="37DCF2"/>
                </a:solidFill>
                <a:latin typeface="Montserrat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72485" y="1354208"/>
            <a:ext cx="945117" cy="48055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1865" b="1">
                <a:solidFill>
                  <a:srgbClr val="FFFFFF"/>
                </a:solidFill>
                <a:latin typeface="Montserrat"/>
              </a:rPr>
              <a:t>Anger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86703" y="2013524"/>
            <a:ext cx="205734" cy="1791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83874" y="1961156"/>
            <a:ext cx="2049586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Realize transition is complex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86703" y="2385919"/>
            <a:ext cx="205734" cy="1659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183874" y="2326917"/>
            <a:ext cx="2384614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Frustration among security teams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8670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86703" y="2911716"/>
            <a:ext cx="251453" cy="23446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229594" y="2852697"/>
            <a:ext cx="2229122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More complex than anticipated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19450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445959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45959" y="4095120"/>
            <a:ext cx="329564" cy="42797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1722" b="1">
                <a:solidFill>
                  <a:srgbClr val="37DCF2"/>
                </a:solidFill>
                <a:latin typeface="Montserrat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31742" y="4074548"/>
            <a:ext cx="1591127" cy="48055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1865" b="1">
                <a:solidFill>
                  <a:srgbClr val="FFFFFF"/>
                </a:solidFill>
                <a:latin typeface="Montserrat"/>
              </a:rPr>
              <a:t>Depression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5959" y="4728886"/>
            <a:ext cx="205734" cy="1891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43131" y="4818656"/>
            <a:ext cx="4228993" cy="352507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Overwhelmed by scope: tens of thousands of certificates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45959" y="5370624"/>
            <a:ext cx="205734" cy="18583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743131" y="5321576"/>
            <a:ext cx="1416400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Budget constraints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5959" y="5762932"/>
            <a:ext cx="205734" cy="13273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743130" y="5687337"/>
            <a:ext cx="2206680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D1D5DB"/>
                </a:solidFill>
                <a:latin typeface="Roboto"/>
              </a:rPr>
              <a:t>Unprepared third-party vendors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45959" y="6137910"/>
            <a:ext cx="452616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45959" y="6297620"/>
            <a:ext cx="251453" cy="18349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88849" y="6213116"/>
            <a:ext cx="1977451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Scale feels insurmountable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40645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57908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57909" y="4095120"/>
            <a:ext cx="308725" cy="42797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1722" b="1">
                <a:solidFill>
                  <a:srgbClr val="162235"/>
                </a:solidFill>
                <a:latin typeface="Montserrat"/>
              </a:rPr>
              <a:t>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43692" y="4074548"/>
            <a:ext cx="1666469" cy="48055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1865" b="1">
                <a:solidFill>
                  <a:srgbClr val="FFFFFF"/>
                </a:solidFill>
                <a:latin typeface="Montserrat"/>
              </a:rPr>
              <a:t>Acceptance</a:t>
            </a: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57909" y="4730544"/>
            <a:ext cx="205734" cy="1858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55081" y="4681496"/>
            <a:ext cx="2673155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FFFFFF"/>
                </a:solidFill>
                <a:latin typeface="Roboto"/>
              </a:rPr>
              <a:t>Shift from reactive to proactive stance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57909" y="5099624"/>
            <a:ext cx="205734" cy="17919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955081" y="5047256"/>
            <a:ext cx="2407056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FFFFFF"/>
                </a:solidFill>
                <a:latin typeface="Roboto"/>
              </a:rPr>
              <a:t>Create comprehensive action plan</a:t>
            </a: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57909" y="5495250"/>
            <a:ext cx="205734" cy="1194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955081" y="5413017"/>
            <a:ext cx="2490412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>
                <a:solidFill>
                  <a:srgbClr val="FFFFFF"/>
                </a:solidFill>
                <a:latin typeface="Roboto"/>
              </a:rPr>
              <a:t>Invest in resilience, trust, and agility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57909" y="5863590"/>
            <a:ext cx="4526166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57908" y="6016506"/>
            <a:ext cx="251453" cy="19708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000800" y="5938796"/>
            <a:ext cx="2379805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Ready to lead quantum readiness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731501" y="7143749"/>
            <a:ext cx="13167030" cy="731520"/>
          </a:xfrm>
          <a:prstGeom prst="roundRect">
            <a:avLst>
              <a:gd name="adj" fmla="val 37500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726087" y="7384278"/>
            <a:ext cx="320032" cy="25046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0674" y="7316520"/>
            <a:ext cx="5560162" cy="38597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291" b="1">
                <a:solidFill>
                  <a:srgbClr val="FFFFFF"/>
                </a:solidFill>
                <a:latin typeface="Roboto"/>
              </a:rPr>
              <a:t>Emotional and operational hurdles enterprises face during PQC adoption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4904"/>
            <a:ext cx="8427935" cy="67599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2870" b="1">
                <a:solidFill>
                  <a:srgbClr val="FFFFFF"/>
                </a:solidFill>
                <a:latin typeface="Montserrat"/>
              </a:rPr>
              <a:t>Recommended Action Plan for Enterprises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994396"/>
            <a:ext cx="571486" cy="640079"/>
          </a:xfrm>
          <a:prstGeom prst="roundRect">
            <a:avLst>
              <a:gd name="adj" fmla="val 32000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6" y="1079190"/>
            <a:ext cx="286283" cy="47048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153" b="1">
                <a:solidFill>
                  <a:srgbClr val="37DCF2"/>
                </a:solidFill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1598" y="1086019"/>
            <a:ext cx="3019403" cy="45683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1722" b="1">
                <a:solidFill>
                  <a:srgbClr val="FFFFFF"/>
                </a:solidFill>
                <a:latin typeface="Montserrat"/>
              </a:rPr>
              <a:t>Cryptographic Inventory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955" y="1925605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2987" y="1869702"/>
            <a:ext cx="1434033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Discover &amp; Catalog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2987" y="2137896"/>
            <a:ext cx="2580180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All cryptographic assets across enterprise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55" y="2572408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2987" y="2509783"/>
            <a:ext cx="1849211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Algorithms &amp; Certificates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2987" y="2777977"/>
            <a:ext cx="2241946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Create comprehensive risk overview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955" y="3205765"/>
            <a:ext cx="228594" cy="1949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2986" y="3149863"/>
            <a:ext cx="2193856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Cryptographic Bill of 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2986" y="3418057"/>
            <a:ext cx="1998290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CBOM for strategic assessment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56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955" y="3890511"/>
            <a:ext cx="251453" cy="1970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5846" y="3812803"/>
            <a:ext cx="1818753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Foundation for migration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00519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51973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1974" y="987749"/>
            <a:ext cx="340785" cy="47048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153" b="1">
                <a:solidFill>
                  <a:srgbClr val="37DCF2"/>
                </a:solidFill>
                <a:latin typeface="Montserrat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9195" y="994581"/>
            <a:ext cx="1283351" cy="45683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1722" b="1">
                <a:solidFill>
                  <a:srgbClr val="FFFFFF"/>
                </a:solidFill>
                <a:latin typeface="Montserrat"/>
              </a:rPr>
              <a:t>Pilot PQC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1974" y="1756172"/>
            <a:ext cx="228594" cy="168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5" y="1686822"/>
            <a:ext cx="2104088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Non-Production Environment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72005" y="1955016"/>
            <a:ext cx="2283624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Test PQC certificates and algorithms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1974" y="2397931"/>
            <a:ext cx="228594" cy="1647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72006" y="2326903"/>
            <a:ext cx="1559067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Assess 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72006" y="2595097"/>
            <a:ext cx="1903713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Evaluate overhead and impact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1974" y="3022885"/>
            <a:ext cx="228594" cy="1949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72005" y="2966982"/>
            <a:ext cx="172577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Interoperability Testing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72005" y="3235176"/>
            <a:ext cx="1847608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Verify integration capabilities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51974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1973" y="3870121"/>
            <a:ext cx="251453" cy="2378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94865" y="3812803"/>
            <a:ext cx="2009511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Validate before deployment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658108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909562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09562" y="987749"/>
            <a:ext cx="340785" cy="47048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153" b="1">
                <a:solidFill>
                  <a:srgbClr val="37DCF2"/>
                </a:solidFill>
                <a:latin typeface="Montserrat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686783" y="994581"/>
            <a:ext cx="2341332" cy="45683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1722" b="1">
                <a:solidFill>
                  <a:srgbClr val="FFFFFF"/>
                </a:solidFill>
                <a:latin typeface="Montserrat"/>
              </a:rPr>
              <a:t>Upgrade Protocols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9562" y="1756172"/>
            <a:ext cx="228594" cy="16808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229594" y="1686822"/>
            <a:ext cx="1591127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Modernize TLS Stack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229594" y="1955016"/>
            <a:ext cx="1366707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Transition to TLS 1.3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09562" y="2381123"/>
            <a:ext cx="228594" cy="1983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229594" y="2326903"/>
            <a:ext cx="1477314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Better PQC Support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29593" y="2595097"/>
            <a:ext cx="2075234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Designed for quantum resistance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09562" y="3012798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29594" y="2966982"/>
            <a:ext cx="1406782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Enhanced Security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29593" y="3235176"/>
            <a:ext cx="2039968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Improved encryption capabilities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909562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09562" y="3885414"/>
            <a:ext cx="251453" cy="20728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252454" y="3812803"/>
            <a:ext cx="173058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Build strong foundation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166031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417484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17484" y="4942530"/>
            <a:ext cx="368036" cy="47048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153" b="1">
                <a:solidFill>
                  <a:srgbClr val="37DCF2"/>
                </a:solidFill>
                <a:latin typeface="Montserrat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94705" y="4949361"/>
            <a:ext cx="2088058" cy="45683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1722" b="1">
                <a:solidFill>
                  <a:srgbClr val="FFFFFF"/>
                </a:solidFill>
                <a:latin typeface="Montserrat"/>
              </a:rPr>
              <a:t>Engage Vendors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17484" y="5704228"/>
            <a:ext cx="228594" cy="1815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737517" y="5641603"/>
            <a:ext cx="1480520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Hardware Suppliers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37517" y="5909797"/>
            <a:ext cx="2314082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Consult PQC roadmaps and timelines</a:t>
            </a: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7484" y="6371203"/>
            <a:ext cx="228594" cy="12774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737517" y="6281682"/>
            <a:ext cx="1379531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Software Partners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7517" y="6549876"/>
            <a:ext cx="1849211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Understand vendor readiness</a:t>
            </a: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17484" y="6984388"/>
            <a:ext cx="228594" cy="18153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737517" y="6921763"/>
            <a:ext cx="1855623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Supply Chain Preparation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37517" y="7189957"/>
            <a:ext cx="1932567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Ensure entire ecosystem ready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17484" y="7463776"/>
            <a:ext cx="3531781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17484" y="7660712"/>
            <a:ext cx="251453" cy="20048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60376" y="7584702"/>
            <a:ext cx="1607157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Align all stakeholders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429314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680767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80767" y="4942530"/>
            <a:ext cx="340785" cy="470488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153" b="1">
                <a:solidFill>
                  <a:srgbClr val="162235"/>
                </a:solidFill>
                <a:latin typeface="Montserrat"/>
              </a:rPr>
              <a:t>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57988" y="4949361"/>
            <a:ext cx="2475985" cy="45683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1722" b="1">
                <a:solidFill>
                  <a:srgbClr val="FFFFFF"/>
                </a:solidFill>
                <a:latin typeface="Montserrat"/>
              </a:rPr>
              <a:t>Migration Roadmap</a:t>
            </a:r>
          </a:p>
        </p:txBody>
      </p:sp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80767" y="5704228"/>
            <a:ext cx="228594" cy="1815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000800" y="5641603"/>
            <a:ext cx="1634409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Strategic Assessment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00799" y="5909797"/>
            <a:ext cx="2224314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Prioritize critical and long-lived data</a:t>
            </a: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80767" y="6344308"/>
            <a:ext cx="228594" cy="18153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000800" y="6281682"/>
            <a:ext cx="1740207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Clear Budget Allocation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0799" y="6549876"/>
            <a:ext cx="2192254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Resource-intensive migration effort</a:t>
            </a:r>
          </a:p>
        </p:txBody>
      </p:sp>
      <p:pic>
        <p:nvPicPr>
          <p:cNvPr id="77" name="Picture 76" descr="image.png"/>
          <p:cNvPicPr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80767" y="7011283"/>
            <a:ext cx="228594" cy="12774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000800" y="6921763"/>
            <a:ext cx="1749825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Phased Implementation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00800" y="7189957"/>
            <a:ext cx="2636285" cy="31903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004">
                <a:solidFill>
                  <a:srgbClr val="D1D5DB"/>
                </a:solidFill>
                <a:latin typeface="Roboto"/>
              </a:rPr>
              <a:t>Upgrade or replace vulnerable components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80768" y="7463776"/>
            <a:ext cx="3531781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680767" y="7653914"/>
            <a:ext cx="251453" cy="2140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023659" y="7584702"/>
            <a:ext cx="2009511" cy="35250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147" b="1">
                <a:solidFill>
                  <a:srgbClr val="FFFFFF"/>
                </a:solidFill>
                <a:latin typeface="Roboto"/>
              </a:rPr>
              <a:t>Execute quantum readiness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47F0-7894-F0D4-8D52-2E9610F4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5680E-D3E1-C6AD-085D-7E2E933A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67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2D698-D79C-6F29-EC2D-E922665ED28C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8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4165-5F96-AE5B-2FEC-4F4D9FF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AFAB-B0A2-2DDA-A8AF-86237450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0"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610B9-A3AC-8DB5-6CAD-FE0C31C7A257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4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396-E27B-4B87-23F5-09DBE51A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D6861-C7DB-83B8-9998-9BA7F8F5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2" r="1568"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163F0-8620-520F-6886-51B21A153672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8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D55B-89C9-0116-ABBE-BF160DD1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A2E86-263F-95D7-5A83-4729B47C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0"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BB350-CE61-5806-9E88-B5BF008E04F0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5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44C2-1F11-A00F-6186-21D481E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18979FA4-2EB7-E5BE-E46D-E0021038DA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67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2A4E-AB1F-EE81-C6CF-2E2117AA2F9F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9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243A-69A6-F376-F9A9-FBB9015E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37135-EA00-C22E-0C47-9B4575127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/>
              <a:t>Triangle of Quantum Security (QC + PQC + QRNG)</a:t>
            </a:r>
            <a:br>
              <a:rPr lang="en-US" sz="2800" dirty="0"/>
            </a:br>
            <a:br>
              <a:rPr lang="en-US" sz="2800" dirty="0"/>
            </a:br>
            <a:endParaRPr lang="en-US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ABBEB9-BC56-7AF0-F1F9-DBEA21303F8E}"/>
              </a:ext>
            </a:extLst>
          </p:cNvPr>
          <p:cNvGraphicFramePr>
            <a:graphicFrameLocks noGrp="1"/>
          </p:cNvGraphicFramePr>
          <p:nvPr/>
        </p:nvGraphicFramePr>
        <p:xfrm>
          <a:off x="254000" y="1460500"/>
          <a:ext cx="8661400" cy="5308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285">
                  <a:extLst>
                    <a:ext uri="{9D8B030D-6E8A-4147-A177-3AD203B41FA5}">
                      <a16:colId xmlns:a16="http://schemas.microsoft.com/office/drawing/2014/main" val="4097712625"/>
                    </a:ext>
                  </a:extLst>
                </a:gridCol>
                <a:gridCol w="2310283">
                  <a:extLst>
                    <a:ext uri="{9D8B030D-6E8A-4147-A177-3AD203B41FA5}">
                      <a16:colId xmlns:a16="http://schemas.microsoft.com/office/drawing/2014/main" val="6841859"/>
                    </a:ext>
                  </a:extLst>
                </a:gridCol>
                <a:gridCol w="2414117">
                  <a:extLst>
                    <a:ext uri="{9D8B030D-6E8A-4147-A177-3AD203B41FA5}">
                      <a16:colId xmlns:a16="http://schemas.microsoft.com/office/drawing/2014/main" val="1730800643"/>
                    </a:ext>
                  </a:extLst>
                </a:gridCol>
                <a:gridCol w="2249715">
                  <a:extLst>
                    <a:ext uri="{9D8B030D-6E8A-4147-A177-3AD203B41FA5}">
                      <a16:colId xmlns:a16="http://schemas.microsoft.com/office/drawing/2014/main" val="225152381"/>
                    </a:ext>
                  </a:extLst>
                </a:gridCol>
              </a:tblGrid>
              <a:tr h="1344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Security Dimension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Communications (QC)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Post-Quantum Cryptography (PQC)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Random Number Generators (QRNG)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3034294499"/>
                  </a:ext>
                </a:extLst>
              </a:tr>
              <a:tr h="10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Principle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principles of quantum mechanics for security (</a:t>
                      </a:r>
                      <a:r>
                        <a:rPr lang="en-US" sz="1600" b="1" u="none" strike="noStrike" dirty="0">
                          <a:effectLst/>
                        </a:rPr>
                        <a:t>Quantum Communications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Develops </a:t>
                      </a:r>
                      <a:r>
                        <a:rPr lang="en-US" sz="1600" b="1" u="none" strike="noStrike" dirty="0">
                          <a:effectLst/>
                        </a:rPr>
                        <a:t>algorithms</a:t>
                      </a:r>
                      <a:r>
                        <a:rPr lang="en-US" sz="1600" u="none" strike="noStrike" dirty="0">
                          <a:effectLst/>
                        </a:rPr>
                        <a:t> secure against quantum computer attacks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quantum phenomena to generate true </a:t>
                      </a:r>
                      <a:r>
                        <a:rPr lang="en-US" sz="1600" b="1" u="none" strike="noStrike" dirty="0">
                          <a:effectLst/>
                        </a:rPr>
                        <a:t>random numbers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557376065"/>
                  </a:ext>
                </a:extLst>
              </a:tr>
              <a:tr h="802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Technology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Requires </a:t>
                      </a:r>
                      <a:r>
                        <a:rPr lang="en-US" sz="1600" b="1" u="none" strike="noStrike" dirty="0">
                          <a:effectLst/>
                        </a:rPr>
                        <a:t>quantum hardware</a:t>
                      </a:r>
                      <a:r>
                        <a:rPr lang="en-US" sz="1600" u="none" strike="noStrike" dirty="0">
                          <a:effectLst/>
                        </a:rPr>
                        <a:t> (e.g., 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 systems)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Can be implemented on </a:t>
                      </a:r>
                      <a:r>
                        <a:rPr lang="en-US" sz="1600" b="1" u="none" strike="noStrike" dirty="0">
                          <a:effectLst/>
                        </a:rPr>
                        <a:t>classical computers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Based on quantum mechanical processes (e.g., </a:t>
                      </a:r>
                      <a:r>
                        <a:rPr lang="en-US" sz="1600" b="1" u="none" strike="noStrike" dirty="0">
                          <a:effectLst/>
                        </a:rPr>
                        <a:t>photon behavior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94947828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Quantum Key Distribution (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) like BB84, </a:t>
                      </a:r>
                      <a:r>
                        <a:rPr lang="en-US" sz="1600" u="none" strike="noStrike" dirty="0" err="1">
                          <a:effectLst/>
                        </a:rPr>
                        <a:t>E91</a:t>
                      </a:r>
                      <a:r>
                        <a:rPr lang="en-US" sz="1600" u="none" strike="noStrike" dirty="0">
                          <a:effectLst/>
                        </a:rPr>
                        <a:t>, … etc.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Lattice-based (Kyber, Dilithium), Code-based (McEliece), Hash-based (SPHINCS+)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Devices 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 randomness</a:t>
                      </a:r>
                      <a:r>
                        <a:rPr lang="en-US" sz="1600" u="none" strike="noStrike" dirty="0">
                          <a:effectLst/>
                        </a:rPr>
                        <a:t> from quantum states of particles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67560436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 </a:t>
                      </a:r>
                    </a:p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(Bank Vault)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Super secure </a:t>
                      </a:r>
                      <a:r>
                        <a:rPr lang="en-US" sz="1600" b="1" u="none" strike="noStrike" dirty="0">
                          <a:effectLst/>
                        </a:rPr>
                        <a:t>one-time delivery</a:t>
                      </a:r>
                      <a:r>
                        <a:rPr lang="en-US" sz="1600" u="none" strike="noStrike" dirty="0">
                          <a:effectLst/>
                        </a:rPr>
                        <a:t> of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</a:t>
                      </a:r>
                      <a:r>
                        <a:rPr lang="en-US" sz="1600" u="none" strike="noStrike" dirty="0">
                          <a:effectLst/>
                        </a:rPr>
                        <a:t>) for the vault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Replacing the existing lock on the </a:t>
                      </a:r>
                      <a:r>
                        <a:rPr lang="en-US" sz="1600" b="1" u="none" strike="noStrike" dirty="0">
                          <a:effectLst/>
                        </a:rPr>
                        <a:t>vault</a:t>
                      </a:r>
                      <a:r>
                        <a:rPr lang="en-US" sz="1600" u="none" strike="noStrike" dirty="0">
                          <a:effectLst/>
                        </a:rPr>
                        <a:t> with a new, </a:t>
                      </a:r>
                      <a:r>
                        <a:rPr lang="en-US" sz="1600" b="1" u="none" strike="noStrike" dirty="0">
                          <a:effectLst/>
                        </a:rPr>
                        <a:t>resistant</a:t>
                      </a:r>
                      <a:r>
                        <a:rPr lang="en-US" sz="1600" u="none" strike="noStrike" dirty="0">
                          <a:effectLst/>
                        </a:rPr>
                        <a:t> to quantum computers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random</a:t>
                      </a:r>
                      <a:r>
                        <a:rPr lang="en-US" sz="1600" u="none" strike="noStrike" dirty="0">
                          <a:effectLst/>
                        </a:rPr>
                        <a:t> numbers for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keys</a:t>
                      </a:r>
                      <a:r>
                        <a:rPr lang="en-US" sz="1600" u="none" strike="noStrike" dirty="0">
                          <a:effectLst/>
                        </a:rPr>
                        <a:t>) using photons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56365651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9A6343-4E23-8C44-35E2-409B6BE18C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0" y="1460500"/>
            <a:ext cx="5308600" cy="530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0E71B-9F20-7292-C3C1-D5A3B26F58E5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2C73-C2FF-AA3F-E055-8CAC0CBF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AA487-B428-3BF7-7DBA-F48AA029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75617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840" b="1" dirty="0">
                <a:solidFill>
                  <a:srgbClr val="0064FF"/>
                </a:solidFill>
              </a:rPr>
              <a:t>Q-Day (Quantum Day)</a:t>
            </a:r>
            <a:endParaRPr lang="en-US" sz="4480" u="sng" dirty="0">
              <a:solidFill>
                <a:srgbClr val="0064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3396C-2FE2-6562-4CED-19665155BF9E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54927-FB6F-B661-0175-40A9B4E24DF6}"/>
              </a:ext>
            </a:extLst>
          </p:cNvPr>
          <p:cNvSpPr txBox="1"/>
          <p:nvPr/>
        </p:nvSpPr>
        <p:spPr>
          <a:xfrm>
            <a:off x="1266094" y="1460399"/>
            <a:ext cx="7540283" cy="585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/>
            <a:r>
              <a:rPr lang="en-EG" sz="2880" b="1" dirty="0">
                <a:solidFill>
                  <a:srgbClr val="FF0000"/>
                </a:solidFill>
                <a:latin typeface="Arial"/>
              </a:rPr>
              <a:t>On Ocober 14th, 2024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Chinese researchers have successfully used a D-Wave quantum computer to breach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 algorithms, signaling a new era of risk for critical sectors like banking and the military. This marks the first-ever quantum attack on military-grade encryption, showing how even our best defenses—like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encryption—could be vulnerable.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Note: 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Shor’s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Quantum algorithm (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) was published on </a:t>
            </a:r>
            <a:r>
              <a:rPr lang="en-US" sz="2880" b="1" dirty="0">
                <a:solidFill>
                  <a:srgbClr val="FF0000"/>
                </a:solidFill>
                <a:latin typeface="Arial"/>
              </a:rPr>
              <a:t>1994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(30+ years).</a:t>
            </a:r>
            <a:endParaRPr lang="en-EG" sz="288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49505-519A-AED4-4BD1-850CC9AC8622}"/>
              </a:ext>
            </a:extLst>
          </p:cNvPr>
          <p:cNvSpPr txBox="1"/>
          <p:nvPr/>
        </p:nvSpPr>
        <p:spPr>
          <a:xfrm>
            <a:off x="1597856" y="7382268"/>
            <a:ext cx="1295634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31520"/>
            <a:r>
              <a:rPr lang="en-EG" sz="1440" u="sng" dirty="0">
                <a:solidFill>
                  <a:srgbClr val="0F6DFF"/>
                </a:solidFill>
                <a:latin typeface="Arial"/>
              </a:rPr>
              <a:t>https://quantumzeitgeist.substack.com/p/researchers-hack-military-grade-encryption?utm_campaign=post&amp;utm_medium=web&amp;triedRedirect=true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E7E2B-4482-B1A4-FBCF-9F56F5A941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24" y="2343667"/>
            <a:ext cx="4613691" cy="34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0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 Academy_Basic PPT_Plex_v5.8" id="{16CFD3B1-9246-A547-A47B-AD27F55F87D1}" vid="{750DE2A3-828F-3F4B-A26D-620EAA74ACB2}"/>
    </a:ext>
  </a:extLst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academy</Template>
  <TotalTime>7733</TotalTime>
  <Words>1308</Words>
  <Application>Microsoft Macintosh PowerPoint</Application>
  <PresentationFormat>Custom</PresentationFormat>
  <Paragraphs>281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.AppleSystemUIFont</vt:lpstr>
      <vt:lpstr>Aptos Narrow</vt:lpstr>
      <vt:lpstr>Arial</vt:lpstr>
      <vt:lpstr>Arial Regular</vt:lpstr>
      <vt:lpstr>Calibri</vt:lpstr>
      <vt:lpstr>IBM Plex Sans</vt:lpstr>
      <vt:lpstr>LucidaGrande</vt:lpstr>
      <vt:lpstr>Montserrat</vt:lpstr>
      <vt:lpstr>Roboto</vt:lpstr>
      <vt:lpstr>Wingdings</vt:lpstr>
      <vt:lpstr>1_COVERS</vt:lpstr>
      <vt:lpstr>3_Light Background</vt:lpstr>
      <vt:lpstr>Office Theme</vt:lpstr>
      <vt:lpstr>PowerPoint Presentation</vt:lpstr>
      <vt:lpstr>EgQCC Quantum Security Track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Triangle of Quantum Security (QC + PQC + QRNG)  </vt:lpstr>
      <vt:lpstr>Q-Day (Quantum Day)</vt:lpstr>
      <vt:lpstr>NIST Post-Quantum Cryptography Standardization (2016) https://en.wikipedia.org/wiki/NIST_Post-Quantum_Cryptography_Standardization</vt:lpstr>
      <vt:lpstr>PowerPoint Presentation</vt:lpstr>
      <vt:lpstr>PowerPoint Presentation</vt:lpstr>
      <vt:lpstr>Quantum-Resistant Standards for New Cryptographic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Storytelling</dc:title>
  <dc:creator>Kl Hamilton</dc:creator>
  <cp:lastModifiedBy>Sameh Saeed</cp:lastModifiedBy>
  <cp:revision>239</cp:revision>
  <cp:lastPrinted>2017-10-24T19:02:10Z</cp:lastPrinted>
  <dcterms:created xsi:type="dcterms:W3CDTF">2019-03-19T20:16:43Z</dcterms:created>
  <dcterms:modified xsi:type="dcterms:W3CDTF">2026-01-20T10:50:11Z</dcterms:modified>
</cp:coreProperties>
</file>